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4cf7d59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4cf7d59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docs.google.com/document/d/1lst-AlQJkaGbmdOQCVGVjsHfT3yDWHCadQK3FwnjtOg/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254575" y="24423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Celebal Technologies</a:t>
            </a:r>
            <a:endParaRPr/>
          </a:p>
        </p:txBody>
      </p:sp>
      <p:sp>
        <p:nvSpPr>
          <p:cNvPr id="68" name="Google Shape;68;p13"/>
          <p:cNvSpPr txBox="1"/>
          <p:nvPr>
            <p:ph idx="1" type="subTitle"/>
          </p:nvPr>
        </p:nvSpPr>
        <p:spPr>
          <a:xfrm>
            <a:off x="390525" y="3219655"/>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Manage Your Enterprise Needs, so You Can Manage Your Business</a:t>
            </a:r>
            <a:endParaRPr/>
          </a:p>
        </p:txBody>
      </p:sp>
      <p:pic>
        <p:nvPicPr>
          <p:cNvPr id="69" name="Google Shape;69;p13"/>
          <p:cNvPicPr preferRelativeResize="0"/>
          <p:nvPr/>
        </p:nvPicPr>
        <p:blipFill>
          <a:blip r:embed="rId3">
            <a:alphaModFix/>
          </a:blip>
          <a:stretch>
            <a:fillRect/>
          </a:stretch>
        </p:blipFill>
        <p:spPr>
          <a:xfrm>
            <a:off x="390525" y="292855"/>
            <a:ext cx="1616670"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Overhead shot of young people sitting on a boardwalk" id="144" name="Google Shape;144;p22"/>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pic>
        <p:nvPicPr>
          <p:cNvPr id="145" name="Google Shape;145;p22"/>
          <p:cNvPicPr preferRelativeResize="0"/>
          <p:nvPr/>
        </p:nvPicPr>
        <p:blipFill>
          <a:blip r:embed="rId4">
            <a:alphaModFix/>
          </a:blip>
          <a:stretch>
            <a:fillRect/>
          </a:stretch>
        </p:blipFill>
        <p:spPr>
          <a:xfrm>
            <a:off x="858702" y="589658"/>
            <a:ext cx="7539273" cy="396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5" name="Google Shape;75;p14"/>
          <p:cNvSpPr txBox="1"/>
          <p:nvPr>
            <p:ph type="title"/>
          </p:nvPr>
        </p:nvSpPr>
        <p:spPr>
          <a:xfrm>
            <a:off x="490250" y="488250"/>
            <a:ext cx="78822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800"/>
              <a:t>Mission statement: </a:t>
            </a:r>
            <a:endParaRPr sz="2600"/>
          </a:p>
          <a:p>
            <a:pPr indent="0" lvl="0" marL="0" rtl="0" algn="ctr">
              <a:spcBef>
                <a:spcPts val="0"/>
              </a:spcBef>
              <a:spcAft>
                <a:spcPts val="0"/>
              </a:spcAft>
              <a:buNone/>
            </a:pPr>
            <a:r>
              <a:rPr lang="en" sz="3000"/>
              <a:t>We deliver Enduring Results</a:t>
            </a:r>
            <a:endParaRPr sz="3000"/>
          </a:p>
          <a:p>
            <a:pPr indent="0" lvl="0" marL="0" rtl="0" algn="l">
              <a:spcBef>
                <a:spcPts val="0"/>
              </a:spcBef>
              <a:spcAft>
                <a:spcPts val="0"/>
              </a:spcAft>
              <a:buNone/>
            </a:pPr>
            <a:r>
              <a:rPr lang="en" sz="2600"/>
              <a:t>We combine Celebal Tech's global expertise with deep local insights to help our clients achieve their biggest goals. As lenders we understand the importance of transparency, accuracy and accountability in the services we offer and take pride in the quality of work we provide.</a:t>
            </a:r>
            <a:endParaRPr sz="2600"/>
          </a:p>
          <a:p>
            <a:pPr indent="0" lvl="0" marL="0" rtl="0" algn="l">
              <a:spcBef>
                <a:spcPts val="0"/>
              </a:spcBef>
              <a:spcAft>
                <a:spcPts val="0"/>
              </a:spcAft>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team</a:t>
            </a:r>
            <a:endParaRPr/>
          </a:p>
          <a:p>
            <a:pPr indent="0" lvl="0" marL="0" rtl="0" algn="l">
              <a:spcBef>
                <a:spcPts val="400"/>
              </a:spcBef>
              <a:spcAft>
                <a:spcPts val="400"/>
              </a:spcAft>
              <a:buNone/>
            </a:pPr>
            <a:r>
              <a:t/>
            </a:r>
            <a:endParaRPr i="1" sz="1600"/>
          </a:p>
        </p:txBody>
      </p:sp>
      <p:sp>
        <p:nvSpPr>
          <p:cNvPr id="82" name="Google Shape;82;p15"/>
          <p:cNvSpPr txBox="1"/>
          <p:nvPr>
            <p:ph idx="4294967295" type="title"/>
          </p:nvPr>
        </p:nvSpPr>
        <p:spPr>
          <a:xfrm>
            <a:off x="231725" y="3047801"/>
            <a:ext cx="2022300" cy="70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solidFill>
                  <a:schemeClr val="dk1"/>
                </a:solidFill>
              </a:rPr>
              <a:t>Mr. Hemant Pareek</a:t>
            </a:r>
            <a:endParaRPr sz="1800">
              <a:solidFill>
                <a:schemeClr val="dk1"/>
              </a:solidFill>
            </a:endParaRPr>
          </a:p>
        </p:txBody>
      </p:sp>
      <p:sp>
        <p:nvSpPr>
          <p:cNvPr id="83" name="Google Shape;83;p15"/>
          <p:cNvSpPr txBox="1"/>
          <p:nvPr>
            <p:ph idx="4294967295" type="body"/>
          </p:nvPr>
        </p:nvSpPr>
        <p:spPr>
          <a:xfrm>
            <a:off x="231725" y="3572413"/>
            <a:ext cx="2022300" cy="1153800"/>
          </a:xfrm>
          <a:prstGeom prst="rect">
            <a:avLst/>
          </a:prstGeom>
        </p:spPr>
        <p:txBody>
          <a:bodyPr anchorCtr="0" anchor="t" bIns="0" lIns="91425" spcFirstLastPara="1" rIns="91425" wrap="square" tIns="91425">
            <a:normAutofit fontScale="92500" lnSpcReduction="10000"/>
          </a:bodyPr>
          <a:lstStyle/>
          <a:p>
            <a:pPr indent="0" lvl="0" marL="0" rtl="0" algn="ctr">
              <a:spcBef>
                <a:spcPts val="0"/>
              </a:spcBef>
              <a:spcAft>
                <a:spcPts val="0"/>
              </a:spcAft>
              <a:buNone/>
            </a:pPr>
            <a:r>
              <a:rPr lang="en" sz="1300"/>
              <a:t>Faculty Mentor     Assistant Professor  JIET</a:t>
            </a:r>
            <a:endParaRPr sz="1300"/>
          </a:p>
          <a:p>
            <a:pPr indent="0" lvl="0" marL="0" rtl="0" algn="ctr">
              <a:spcBef>
                <a:spcPts val="1200"/>
              </a:spcBef>
              <a:spcAft>
                <a:spcPts val="0"/>
              </a:spcAft>
              <a:buNone/>
            </a:pPr>
            <a:r>
              <a:t/>
            </a:r>
            <a:endParaRPr sz="1200">
              <a:solidFill>
                <a:schemeClr val="dk2"/>
              </a:solidFill>
            </a:endParaRPr>
          </a:p>
          <a:p>
            <a:pPr indent="0" lvl="0" marL="0" rtl="0" algn="l">
              <a:spcBef>
                <a:spcPts val="1200"/>
              </a:spcBef>
              <a:spcAft>
                <a:spcPts val="1200"/>
              </a:spcAft>
              <a:buNone/>
            </a:pPr>
            <a:r>
              <a:t/>
            </a:r>
            <a:endParaRPr sz="1200">
              <a:solidFill>
                <a:schemeClr val="dk2"/>
              </a:solidFill>
            </a:endParaRPr>
          </a:p>
        </p:txBody>
      </p:sp>
      <p:sp>
        <p:nvSpPr>
          <p:cNvPr id="84" name="Google Shape;84;p15"/>
          <p:cNvSpPr txBox="1"/>
          <p:nvPr>
            <p:ph idx="4294967295" type="title"/>
          </p:nvPr>
        </p:nvSpPr>
        <p:spPr>
          <a:xfrm>
            <a:off x="2449668"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Vivek Chhangani</a:t>
            </a:r>
            <a:endParaRPr sz="1800">
              <a:solidFill>
                <a:schemeClr val="dk1"/>
              </a:solidFill>
            </a:endParaRPr>
          </a:p>
        </p:txBody>
      </p:sp>
      <p:sp>
        <p:nvSpPr>
          <p:cNvPr id="85" name="Google Shape;85;p15"/>
          <p:cNvSpPr txBox="1"/>
          <p:nvPr>
            <p:ph idx="4294967295" type="title"/>
          </p:nvPr>
        </p:nvSpPr>
        <p:spPr>
          <a:xfrm>
            <a:off x="4667629"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Sharve Parihar</a:t>
            </a:r>
            <a:endParaRPr sz="1800">
              <a:solidFill>
                <a:schemeClr val="dk1"/>
              </a:solidFill>
            </a:endParaRPr>
          </a:p>
        </p:txBody>
      </p:sp>
      <p:sp>
        <p:nvSpPr>
          <p:cNvPr id="86" name="Google Shape;86;p15"/>
          <p:cNvSpPr txBox="1"/>
          <p:nvPr>
            <p:ph idx="4294967295" type="body"/>
          </p:nvPr>
        </p:nvSpPr>
        <p:spPr>
          <a:xfrm>
            <a:off x="2449668"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2"/>
                </a:solidFill>
              </a:rPr>
              <a:t>Field of Interest: Data Analytics</a:t>
            </a:r>
            <a:endParaRPr sz="1200">
              <a:solidFill>
                <a:schemeClr val="dk2"/>
              </a:solidFill>
            </a:endParaRPr>
          </a:p>
        </p:txBody>
      </p:sp>
      <p:sp>
        <p:nvSpPr>
          <p:cNvPr id="87" name="Google Shape;87;p15"/>
          <p:cNvSpPr txBox="1"/>
          <p:nvPr>
            <p:ph idx="4294967295" type="body"/>
          </p:nvPr>
        </p:nvSpPr>
        <p:spPr>
          <a:xfrm>
            <a:off x="4667629"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2"/>
                </a:solidFill>
              </a:rPr>
              <a:t>Field of Interest: SQL</a:t>
            </a:r>
            <a:endParaRPr sz="1200">
              <a:solidFill>
                <a:schemeClr val="dk2"/>
              </a:solidFill>
            </a:endParaRPr>
          </a:p>
        </p:txBody>
      </p:sp>
      <p:sp>
        <p:nvSpPr>
          <p:cNvPr id="88" name="Google Shape;88;p15"/>
          <p:cNvSpPr txBox="1"/>
          <p:nvPr>
            <p:ph idx="4294967295" type="title"/>
          </p:nvPr>
        </p:nvSpPr>
        <p:spPr>
          <a:xfrm>
            <a:off x="6885590"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Sailesh Verma</a:t>
            </a:r>
            <a:endParaRPr sz="1800">
              <a:solidFill>
                <a:schemeClr val="dk1"/>
              </a:solidFill>
            </a:endParaRPr>
          </a:p>
        </p:txBody>
      </p:sp>
      <p:sp>
        <p:nvSpPr>
          <p:cNvPr id="89" name="Google Shape;89;p15"/>
          <p:cNvSpPr txBox="1"/>
          <p:nvPr>
            <p:ph idx="4294967295" type="body"/>
          </p:nvPr>
        </p:nvSpPr>
        <p:spPr>
          <a:xfrm>
            <a:off x="6885590"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2"/>
                </a:solidFill>
              </a:rPr>
              <a:t>Field of Interest: Android</a:t>
            </a:r>
            <a:endParaRPr sz="1200">
              <a:solidFill>
                <a:schemeClr val="dk2"/>
              </a:solidFill>
            </a:endParaRPr>
          </a:p>
        </p:txBody>
      </p:sp>
      <p:pic>
        <p:nvPicPr>
          <p:cNvPr id="90" name="Google Shape;90;p15"/>
          <p:cNvPicPr preferRelativeResize="0"/>
          <p:nvPr/>
        </p:nvPicPr>
        <p:blipFill>
          <a:blip r:embed="rId3">
            <a:alphaModFix/>
          </a:blip>
          <a:stretch>
            <a:fillRect/>
          </a:stretch>
        </p:blipFill>
        <p:spPr>
          <a:xfrm>
            <a:off x="133425" y="1619000"/>
            <a:ext cx="1931599" cy="1566737"/>
          </a:xfrm>
          <a:prstGeom prst="rect">
            <a:avLst/>
          </a:prstGeom>
          <a:noFill/>
          <a:ln>
            <a:noFill/>
          </a:ln>
        </p:spPr>
      </p:pic>
      <p:pic>
        <p:nvPicPr>
          <p:cNvPr id="91" name="Google Shape;91;p15"/>
          <p:cNvPicPr preferRelativeResize="0"/>
          <p:nvPr/>
        </p:nvPicPr>
        <p:blipFill rotWithShape="1">
          <a:blip r:embed="rId4">
            <a:alphaModFix/>
          </a:blip>
          <a:srcRect b="32453" l="3316" r="0" t="28515"/>
          <a:stretch/>
        </p:blipFill>
        <p:spPr>
          <a:xfrm>
            <a:off x="2539050" y="1619000"/>
            <a:ext cx="1843549" cy="1566725"/>
          </a:xfrm>
          <a:prstGeom prst="rect">
            <a:avLst/>
          </a:prstGeom>
          <a:noFill/>
          <a:ln>
            <a:noFill/>
          </a:ln>
        </p:spPr>
      </p:pic>
      <p:pic>
        <p:nvPicPr>
          <p:cNvPr id="92" name="Google Shape;92;p15"/>
          <p:cNvPicPr preferRelativeResize="0"/>
          <p:nvPr/>
        </p:nvPicPr>
        <p:blipFill rotWithShape="1">
          <a:blip r:embed="rId5">
            <a:alphaModFix/>
          </a:blip>
          <a:srcRect b="27490" l="13169" r="17226" t="17264"/>
          <a:stretch/>
        </p:blipFill>
        <p:spPr>
          <a:xfrm>
            <a:off x="4742150" y="1619000"/>
            <a:ext cx="1783899" cy="1566724"/>
          </a:xfrm>
          <a:prstGeom prst="rect">
            <a:avLst/>
          </a:prstGeom>
          <a:noFill/>
          <a:ln>
            <a:noFill/>
          </a:ln>
        </p:spPr>
      </p:pic>
      <p:pic>
        <p:nvPicPr>
          <p:cNvPr id="93" name="Google Shape;93;p15"/>
          <p:cNvPicPr preferRelativeResize="0"/>
          <p:nvPr/>
        </p:nvPicPr>
        <p:blipFill rotWithShape="1">
          <a:blip r:embed="rId6">
            <a:alphaModFix/>
          </a:blip>
          <a:srcRect b="23857" l="16454" r="18685" t="1235"/>
          <a:stretch/>
        </p:blipFill>
        <p:spPr>
          <a:xfrm>
            <a:off x="6796225" y="1619000"/>
            <a:ext cx="1655974" cy="1566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Objective: To extract the data from databases for the following case statements</a:t>
            </a:r>
            <a:endParaRPr/>
          </a:p>
        </p:txBody>
      </p:sp>
      <p:sp>
        <p:nvSpPr>
          <p:cNvPr id="99" name="Google Shape;99;p16"/>
          <p:cNvSpPr txBox="1"/>
          <p:nvPr>
            <p:ph idx="1" type="body"/>
          </p:nvPr>
        </p:nvSpPr>
        <p:spPr>
          <a:xfrm>
            <a:off x="471900" y="1919075"/>
            <a:ext cx="3999900" cy="27102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sz="1800"/>
              <a:t>SQL Project Planning</a:t>
            </a:r>
            <a:endParaRPr sz="1800"/>
          </a:p>
          <a:p>
            <a:pPr indent="-317182" lvl="0" marL="457200" rtl="0" algn="l">
              <a:spcBef>
                <a:spcPts val="0"/>
              </a:spcBef>
              <a:spcAft>
                <a:spcPts val="0"/>
              </a:spcAft>
              <a:buSzPct val="100000"/>
              <a:buChar char="●"/>
            </a:pPr>
            <a:r>
              <a:rPr lang="en" sz="1800"/>
              <a:t>Placements</a:t>
            </a:r>
            <a:endParaRPr sz="1800"/>
          </a:p>
          <a:p>
            <a:pPr indent="-317182" lvl="0" marL="457200" rtl="0" algn="l">
              <a:spcBef>
                <a:spcPts val="0"/>
              </a:spcBef>
              <a:spcAft>
                <a:spcPts val="0"/>
              </a:spcAft>
              <a:buSzPct val="100000"/>
              <a:buChar char="●"/>
            </a:pPr>
            <a:r>
              <a:rPr lang="en" sz="1800"/>
              <a:t>Symmetric Pairs</a:t>
            </a:r>
            <a:endParaRPr sz="1800"/>
          </a:p>
          <a:p>
            <a:pPr indent="-317182" lvl="0" marL="457200" rtl="0" algn="l">
              <a:spcBef>
                <a:spcPts val="0"/>
              </a:spcBef>
              <a:spcAft>
                <a:spcPts val="0"/>
              </a:spcAft>
              <a:buSzPct val="100000"/>
              <a:buChar char="●"/>
            </a:pPr>
            <a:r>
              <a:rPr lang="en" sz="1800"/>
              <a:t>Interviews</a:t>
            </a:r>
            <a:endParaRPr sz="1800"/>
          </a:p>
          <a:p>
            <a:pPr indent="-317182" lvl="0" marL="457200" rtl="0" algn="l">
              <a:spcBef>
                <a:spcPts val="0"/>
              </a:spcBef>
              <a:spcAft>
                <a:spcPts val="0"/>
              </a:spcAft>
              <a:buSzPct val="100000"/>
              <a:buChar char="●"/>
            </a:pPr>
            <a:r>
              <a:rPr lang="en" sz="1800"/>
              <a:t>15 Days of Learning SQL</a:t>
            </a:r>
            <a:endParaRPr sz="1800"/>
          </a:p>
          <a:p>
            <a:pPr indent="-317182" lvl="0" marL="457200" rtl="0" algn="l">
              <a:spcBef>
                <a:spcPts val="0"/>
              </a:spcBef>
              <a:spcAft>
                <a:spcPts val="0"/>
              </a:spcAft>
              <a:buSzPct val="100000"/>
              <a:buChar char="●"/>
            </a:pPr>
            <a:r>
              <a:rPr lang="en" sz="1800"/>
              <a:t>Weather Observation Station 18</a:t>
            </a:r>
            <a:endParaRPr sz="1800"/>
          </a:p>
          <a:p>
            <a:pPr indent="-317182" lvl="0" marL="457200" rtl="0" algn="l">
              <a:spcBef>
                <a:spcPts val="0"/>
              </a:spcBef>
              <a:spcAft>
                <a:spcPts val="0"/>
              </a:spcAft>
              <a:buSzPct val="100000"/>
              <a:buChar char="●"/>
            </a:pPr>
            <a:r>
              <a:rPr lang="en" sz="1800"/>
              <a:t>Occupations</a:t>
            </a:r>
            <a:endParaRPr sz="1800"/>
          </a:p>
          <a:p>
            <a:pPr indent="-317182" lvl="0" marL="457200" rtl="0" algn="l">
              <a:spcBef>
                <a:spcPts val="0"/>
              </a:spcBef>
              <a:spcAft>
                <a:spcPts val="0"/>
              </a:spcAft>
              <a:buSzPct val="100000"/>
              <a:buChar char="●"/>
            </a:pPr>
            <a:r>
              <a:rPr lang="en" sz="1800"/>
              <a:t>New Companies</a:t>
            </a:r>
            <a:endParaRPr sz="1800"/>
          </a:p>
          <a:p>
            <a:pPr indent="-317182" lvl="0" marL="457200" rtl="0" algn="l">
              <a:spcBef>
                <a:spcPts val="0"/>
              </a:spcBef>
              <a:spcAft>
                <a:spcPts val="0"/>
              </a:spcAft>
              <a:buSzPct val="100000"/>
              <a:buChar char="●"/>
            </a:pPr>
            <a:r>
              <a:rPr lang="en" sz="1800"/>
              <a:t>Binary Tree Nodes</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cxnSp>
        <p:nvCxnSpPr>
          <p:cNvPr id="100" name="Google Shape;100;p16"/>
          <p:cNvCxnSpPr/>
          <p:nvPr/>
        </p:nvCxnSpPr>
        <p:spPr>
          <a:xfrm rot="10800000">
            <a:off x="546900" y="4789975"/>
            <a:ext cx="8147100" cy="0"/>
          </a:xfrm>
          <a:prstGeom prst="straightConnector1">
            <a:avLst/>
          </a:prstGeom>
          <a:noFill/>
          <a:ln cap="flat" cmpd="sng" w="19050">
            <a:solidFill>
              <a:schemeClr val="dk1"/>
            </a:solidFill>
            <a:prstDash val="dot"/>
            <a:round/>
            <a:headEnd len="med" w="med" type="none"/>
            <a:tailEnd len="med" w="med" type="none"/>
          </a:ln>
        </p:spPr>
      </p:cxnSp>
      <p:pic>
        <p:nvPicPr>
          <p:cNvPr id="101" name="Google Shape;101;p16"/>
          <p:cNvPicPr preferRelativeResize="0"/>
          <p:nvPr/>
        </p:nvPicPr>
        <p:blipFill>
          <a:blip r:embed="rId3">
            <a:alphaModFix/>
          </a:blip>
          <a:stretch>
            <a:fillRect/>
          </a:stretch>
        </p:blipFill>
        <p:spPr>
          <a:xfrm>
            <a:off x="5802450" y="2186550"/>
            <a:ext cx="2952750" cy="211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Closeup from the side of a hand pushing a knob on an audio mixer" id="106" name="Google Shape;106;p17"/>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07" name="Google Shape;107;p17"/>
          <p:cNvSpPr txBox="1"/>
          <p:nvPr>
            <p:ph type="title"/>
          </p:nvPr>
        </p:nvSpPr>
        <p:spPr>
          <a:xfrm>
            <a:off x="265500" y="414675"/>
            <a:ext cx="4045200" cy="376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solution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rPr lang="en" sz="2000">
                <a:solidFill>
                  <a:schemeClr val="lt1"/>
                </a:solidFill>
              </a:rPr>
              <a:t>Link</a:t>
            </a:r>
            <a:r>
              <a:rPr lang="en">
                <a:solidFill>
                  <a:schemeClr val="lt1"/>
                </a:solidFill>
              </a:rPr>
              <a:t> </a:t>
            </a:r>
            <a:r>
              <a:rPr lang="en" sz="2000">
                <a:solidFill>
                  <a:schemeClr val="lt1"/>
                </a:solidFill>
              </a:rPr>
              <a:t>:</a:t>
            </a:r>
            <a:endParaRPr>
              <a:solidFill>
                <a:schemeClr val="lt1"/>
              </a:solidFill>
            </a:endParaRPr>
          </a:p>
        </p:txBody>
      </p:sp>
      <p:sp>
        <p:nvSpPr>
          <p:cNvPr id="108" name="Google Shape;108;p17"/>
          <p:cNvSpPr txBox="1"/>
          <p:nvPr>
            <p:ph idx="2" type="body"/>
          </p:nvPr>
        </p:nvSpPr>
        <p:spPr>
          <a:xfrm>
            <a:off x="4939500" y="724200"/>
            <a:ext cx="3837000" cy="40569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t/>
            </a:r>
            <a:endParaRPr sz="2400"/>
          </a:p>
          <a:p>
            <a:pPr indent="0" lvl="0" marL="0" rtl="0" algn="l">
              <a:spcBef>
                <a:spcPts val="1200"/>
              </a:spcBef>
              <a:spcAft>
                <a:spcPts val="0"/>
              </a:spcAft>
              <a:buNone/>
            </a:pPr>
            <a:r>
              <a:t/>
            </a:r>
            <a:endParaRPr sz="2400"/>
          </a:p>
          <a:p>
            <a:pPr indent="0" lvl="0" marL="0" rtl="0" algn="l">
              <a:spcBef>
                <a:spcPts val="1200"/>
              </a:spcBef>
              <a:spcAft>
                <a:spcPts val="0"/>
              </a:spcAft>
              <a:buNone/>
            </a:pPr>
            <a:r>
              <a:rPr lang="en" sz="2400"/>
              <a:t>The link provided will direct us to the queries applied on different databases to satisfy the case statements.</a:t>
            </a:r>
            <a:endParaRPr sz="24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sp>
        <p:nvSpPr>
          <p:cNvPr id="109" name="Google Shape;109;p17"/>
          <p:cNvSpPr txBox="1"/>
          <p:nvPr/>
        </p:nvSpPr>
        <p:spPr>
          <a:xfrm>
            <a:off x="352200" y="4180275"/>
            <a:ext cx="40452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u="sng">
                <a:solidFill>
                  <a:schemeClr val="accent5"/>
                </a:solidFill>
                <a:latin typeface="Roboto"/>
                <a:ea typeface="Roboto"/>
                <a:cs typeface="Roboto"/>
                <a:sym typeface="Roboto"/>
                <a:hlinkClick r:id="rId4">
                  <a:extLst>
                    <a:ext uri="{A12FA001-AC4F-418D-AE19-62706E023703}">
                      <ahyp:hlinkClr val="tx"/>
                    </a:ext>
                  </a:extLst>
                </a:hlinkClick>
              </a:rPr>
              <a:t>https://docs.google.com/document/d/1lst-AlQJkaGbmdOQCVGVjsHfT3yDWHCadQK3FwnjtOg/edit?usp=sharing</a:t>
            </a:r>
            <a:r>
              <a:rPr b="1" lang="en" sz="1100">
                <a:solidFill>
                  <a:schemeClr val="lt1"/>
                </a:solidFill>
                <a:latin typeface="Roboto"/>
                <a:ea typeface="Roboto"/>
                <a:cs typeface="Roboto"/>
                <a:sym typeface="Roboto"/>
              </a:rPr>
              <a:t> </a:t>
            </a:r>
            <a:endParaRPr b="1" sz="11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15" name="Google Shape;115;p1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Tools and Technology:</a:t>
            </a:r>
            <a:endParaRPr/>
          </a:p>
          <a:p>
            <a:pPr indent="0" lvl="0" marL="0" rtl="0" algn="l">
              <a:spcBef>
                <a:spcPts val="0"/>
              </a:spcBef>
              <a:spcAft>
                <a:spcPts val="0"/>
              </a:spcAft>
              <a:buNone/>
            </a:pPr>
            <a:r>
              <a:rPr lang="en" sz="4900"/>
              <a:t>SQL , Hackerrank IDE</a:t>
            </a:r>
            <a:endParaRPr sz="4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168275" y="2274575"/>
            <a:ext cx="2808000" cy="1029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Concepts Used</a:t>
            </a:r>
            <a:endParaRPr sz="2800"/>
          </a:p>
        </p:txBody>
      </p:sp>
      <p:sp>
        <p:nvSpPr>
          <p:cNvPr id="121" name="Google Shape;121;p19"/>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Advanced Joins</a:t>
            </a:r>
            <a:endParaRPr/>
          </a:p>
        </p:txBody>
      </p:sp>
      <p:cxnSp>
        <p:nvCxnSpPr>
          <p:cNvPr id="122" name="Google Shape;122;p19"/>
          <p:cNvCxnSpPr>
            <a:stCxn id="121" idx="2"/>
            <a:endCxn id="123"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19"/>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Sub-Query and Nested Query</a:t>
            </a:r>
            <a:endParaRPr/>
          </a:p>
        </p:txBody>
      </p:sp>
      <p:cxnSp>
        <p:nvCxnSpPr>
          <p:cNvPr id="124" name="Google Shape;124;p19"/>
          <p:cNvCxnSpPr>
            <a:stCxn id="123" idx="2"/>
            <a:endCxn id="125"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19"/>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Pivot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3650" y="263975"/>
            <a:ext cx="83694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Applications of SQL</a:t>
            </a:r>
            <a:endParaRPr/>
          </a:p>
        </p:txBody>
      </p:sp>
      <p:sp>
        <p:nvSpPr>
          <p:cNvPr id="131" name="Google Shape;131;p20"/>
          <p:cNvSpPr txBox="1"/>
          <p:nvPr/>
        </p:nvSpPr>
        <p:spPr>
          <a:xfrm>
            <a:off x="5166150" y="572850"/>
            <a:ext cx="3516900" cy="39978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i="1" sz="1800">
              <a:solidFill>
                <a:srgbClr val="FAFAFA"/>
              </a:solidFill>
              <a:latin typeface="Roboto"/>
              <a:ea typeface="Roboto"/>
              <a:cs typeface="Roboto"/>
              <a:sym typeface="Roboto"/>
            </a:endParaRPr>
          </a:p>
          <a:p>
            <a:pPr indent="0" lvl="0" marL="457200" rtl="0" algn="l">
              <a:lnSpc>
                <a:spcPct val="115000"/>
              </a:lnSpc>
              <a:spcBef>
                <a:spcPts val="1000"/>
              </a:spcBef>
              <a:spcAft>
                <a:spcPts val="0"/>
              </a:spcAft>
              <a:buNone/>
            </a:pPr>
            <a:r>
              <a:t/>
            </a:r>
            <a:endParaRPr b="1" i="1" sz="1800">
              <a:solidFill>
                <a:srgbClr val="FAFAFA"/>
              </a:solidFill>
              <a:latin typeface="Roboto"/>
              <a:ea typeface="Roboto"/>
              <a:cs typeface="Roboto"/>
              <a:sym typeface="Roboto"/>
            </a:endParaRPr>
          </a:p>
          <a:p>
            <a:pPr indent="0" lvl="0" marL="457200" rtl="0" algn="l">
              <a:lnSpc>
                <a:spcPct val="115000"/>
              </a:lnSpc>
              <a:spcBef>
                <a:spcPts val="1000"/>
              </a:spcBef>
              <a:spcAft>
                <a:spcPts val="0"/>
              </a:spcAft>
              <a:buNone/>
            </a:pPr>
            <a:r>
              <a:t/>
            </a:r>
            <a:endParaRPr b="1" i="1" sz="1800">
              <a:solidFill>
                <a:srgbClr val="FAFAFA"/>
              </a:solidFill>
              <a:latin typeface="Roboto"/>
              <a:ea typeface="Roboto"/>
              <a:cs typeface="Roboto"/>
              <a:sym typeface="Roboto"/>
            </a:endParaRPr>
          </a:p>
          <a:p>
            <a:pPr indent="-342900" lvl="0" marL="457200" rtl="0" algn="l">
              <a:lnSpc>
                <a:spcPct val="115000"/>
              </a:lnSpc>
              <a:spcBef>
                <a:spcPts val="1000"/>
              </a:spcBef>
              <a:spcAft>
                <a:spcPts val="0"/>
              </a:spcAft>
              <a:buClr>
                <a:srgbClr val="FAFAFA"/>
              </a:buClr>
              <a:buSzPts val="1800"/>
              <a:buFont typeface="Roboto"/>
              <a:buChar char="●"/>
            </a:pPr>
            <a:r>
              <a:rPr b="1" i="1" lang="en" sz="1800">
                <a:solidFill>
                  <a:srgbClr val="FAFAFA"/>
                </a:solidFill>
                <a:latin typeface="Roboto"/>
                <a:ea typeface="Roboto"/>
                <a:cs typeface="Roboto"/>
                <a:sym typeface="Roboto"/>
              </a:rPr>
              <a:t>DDL (Data Definition Language)</a:t>
            </a:r>
            <a:endParaRPr b="1" i="1" sz="1800">
              <a:solidFill>
                <a:srgbClr val="FAFAFA"/>
              </a:solidFill>
              <a:latin typeface="Roboto"/>
              <a:ea typeface="Roboto"/>
              <a:cs typeface="Roboto"/>
              <a:sym typeface="Roboto"/>
            </a:endParaRPr>
          </a:p>
          <a:p>
            <a:pPr indent="-342900" lvl="0" marL="457200" rtl="0" algn="l">
              <a:lnSpc>
                <a:spcPct val="115000"/>
              </a:lnSpc>
              <a:spcBef>
                <a:spcPts val="0"/>
              </a:spcBef>
              <a:spcAft>
                <a:spcPts val="0"/>
              </a:spcAft>
              <a:buClr>
                <a:srgbClr val="FAFAFA"/>
              </a:buClr>
              <a:buSzPts val="1800"/>
              <a:buFont typeface="Roboto"/>
              <a:buChar char="●"/>
            </a:pPr>
            <a:r>
              <a:rPr b="1" i="1" lang="en" sz="1800">
                <a:solidFill>
                  <a:srgbClr val="FAFAFA"/>
                </a:solidFill>
                <a:latin typeface="Roboto"/>
                <a:ea typeface="Roboto"/>
                <a:cs typeface="Roboto"/>
                <a:sym typeface="Roboto"/>
              </a:rPr>
              <a:t>Data Control Language (DCL)</a:t>
            </a:r>
            <a:endParaRPr b="1" i="1" sz="1800">
              <a:solidFill>
                <a:srgbClr val="FAFAFA"/>
              </a:solidFill>
              <a:latin typeface="Roboto"/>
              <a:ea typeface="Roboto"/>
              <a:cs typeface="Roboto"/>
              <a:sym typeface="Roboto"/>
            </a:endParaRPr>
          </a:p>
          <a:p>
            <a:pPr indent="-342900" lvl="0" marL="457200" rtl="0" algn="l">
              <a:lnSpc>
                <a:spcPct val="115000"/>
              </a:lnSpc>
              <a:spcBef>
                <a:spcPts val="0"/>
              </a:spcBef>
              <a:spcAft>
                <a:spcPts val="0"/>
              </a:spcAft>
              <a:buClr>
                <a:srgbClr val="FAFAFA"/>
              </a:buClr>
              <a:buSzPts val="1800"/>
              <a:buFont typeface="Roboto"/>
              <a:buChar char="●"/>
            </a:pPr>
            <a:r>
              <a:rPr b="1" i="1" lang="en" sz="1800">
                <a:solidFill>
                  <a:srgbClr val="FAFAFA"/>
                </a:solidFill>
                <a:latin typeface="Roboto"/>
                <a:ea typeface="Roboto"/>
                <a:cs typeface="Roboto"/>
                <a:sym typeface="Roboto"/>
              </a:rPr>
              <a:t>Data Manipulation Language (DML)</a:t>
            </a:r>
            <a:endParaRPr b="1" i="1" sz="1800">
              <a:solidFill>
                <a:srgbClr val="FAFAFA"/>
              </a:solidFill>
              <a:latin typeface="Roboto"/>
              <a:ea typeface="Roboto"/>
              <a:cs typeface="Roboto"/>
              <a:sym typeface="Roboto"/>
            </a:endParaRPr>
          </a:p>
          <a:p>
            <a:pPr indent="-342900" lvl="0" marL="457200" rtl="0" algn="l">
              <a:lnSpc>
                <a:spcPct val="115000"/>
              </a:lnSpc>
              <a:spcBef>
                <a:spcPts val="0"/>
              </a:spcBef>
              <a:spcAft>
                <a:spcPts val="0"/>
              </a:spcAft>
              <a:buClr>
                <a:srgbClr val="FAFAFA"/>
              </a:buClr>
              <a:buSzPts val="1800"/>
              <a:buFont typeface="Roboto"/>
              <a:buChar char="●"/>
            </a:pPr>
            <a:r>
              <a:rPr b="1" i="1" lang="en" sz="1800">
                <a:solidFill>
                  <a:srgbClr val="FAFAFA"/>
                </a:solidFill>
                <a:latin typeface="Roboto"/>
                <a:ea typeface="Roboto"/>
                <a:cs typeface="Roboto"/>
                <a:sym typeface="Roboto"/>
              </a:rPr>
              <a:t>Client or Server language </a:t>
            </a:r>
            <a:endParaRPr b="1" i="1" sz="1800">
              <a:solidFill>
                <a:srgbClr val="FAFAFA"/>
              </a:solidFill>
              <a:latin typeface="Roboto"/>
              <a:ea typeface="Roboto"/>
              <a:cs typeface="Roboto"/>
              <a:sym typeface="Roboto"/>
            </a:endParaRPr>
          </a:p>
          <a:p>
            <a:pPr indent="0" lvl="0" marL="457200" rtl="0" algn="l">
              <a:lnSpc>
                <a:spcPct val="115000"/>
              </a:lnSpc>
              <a:spcBef>
                <a:spcPts val="1000"/>
              </a:spcBef>
              <a:spcAft>
                <a:spcPts val="1000"/>
              </a:spcAft>
              <a:buNone/>
            </a:pPr>
            <a:r>
              <a:t/>
            </a:r>
            <a:endParaRPr b="1" i="1" sz="1800">
              <a:solidFill>
                <a:srgbClr val="FAFAFA"/>
              </a:solidFill>
              <a:latin typeface="Roboto"/>
              <a:ea typeface="Roboto"/>
              <a:cs typeface="Roboto"/>
              <a:sym typeface="Roboto"/>
            </a:endParaRPr>
          </a:p>
        </p:txBody>
      </p:sp>
      <p:pic>
        <p:nvPicPr>
          <p:cNvPr id="132" name="Google Shape;132;p20"/>
          <p:cNvPicPr preferRelativeResize="0"/>
          <p:nvPr/>
        </p:nvPicPr>
        <p:blipFill>
          <a:blip r:embed="rId3">
            <a:alphaModFix/>
          </a:blip>
          <a:stretch>
            <a:fillRect/>
          </a:stretch>
        </p:blipFill>
        <p:spPr>
          <a:xfrm>
            <a:off x="128725" y="1105150"/>
            <a:ext cx="4369000" cy="3879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Closeup from the side of a hand pushing a knob on an audio mixer" id="137" name="Google Shape;137;p2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38" name="Google Shape;138;p21"/>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Conclusion</a:t>
            </a:r>
            <a:endParaRPr>
              <a:solidFill>
                <a:schemeClr val="lt1"/>
              </a:solidFill>
            </a:endParaRPr>
          </a:p>
        </p:txBody>
      </p:sp>
      <p:sp>
        <p:nvSpPr>
          <p:cNvPr id="139" name="Google Shape;139;p21"/>
          <p:cNvSpPr txBox="1"/>
          <p:nvPr>
            <p:ph idx="2" type="body"/>
          </p:nvPr>
        </p:nvSpPr>
        <p:spPr>
          <a:xfrm>
            <a:off x="4939500" y="261200"/>
            <a:ext cx="3837000" cy="4520100"/>
          </a:xfrm>
          <a:prstGeom prst="rect">
            <a:avLst/>
          </a:prstGeom>
        </p:spPr>
        <p:txBody>
          <a:bodyPr anchorCtr="0" anchor="ctr" bIns="91425" lIns="91425" spcFirstLastPara="1" rIns="91425" wrap="square" tIns="91425">
            <a:normAutofit fontScale="77500" lnSpcReduction="10000"/>
          </a:bodyPr>
          <a:lstStyle/>
          <a:p>
            <a:pPr indent="0" lvl="0" marL="0" rtl="0" algn="l">
              <a:spcBef>
                <a:spcPts val="0"/>
              </a:spcBef>
              <a:spcAft>
                <a:spcPts val="0"/>
              </a:spcAft>
              <a:buNone/>
            </a:pPr>
            <a:r>
              <a:rPr lang="en" sz="2400"/>
              <a:t>Our overall experience in making the project was great. We have explored advanced knowledge of SQL such as Advanced Joins and Subqueries.</a:t>
            </a:r>
            <a:endParaRPr sz="2400"/>
          </a:p>
          <a:p>
            <a:pPr indent="0" lvl="0" marL="0" rtl="0" algn="l">
              <a:spcBef>
                <a:spcPts val="1200"/>
              </a:spcBef>
              <a:spcAft>
                <a:spcPts val="0"/>
              </a:spcAft>
              <a:buNone/>
            </a:pPr>
            <a:r>
              <a:rPr lang="en" sz="2400"/>
              <a:t>During discussions we have learnt about the already known concepts in more detail.</a:t>
            </a:r>
            <a:endParaRPr sz="2400"/>
          </a:p>
          <a:p>
            <a:pPr indent="0" lvl="0" marL="0" rtl="0" algn="l">
              <a:spcBef>
                <a:spcPts val="1200"/>
              </a:spcBef>
              <a:spcAft>
                <a:spcPts val="1200"/>
              </a:spcAft>
              <a:buNone/>
            </a:pPr>
            <a:r>
              <a:rPr lang="en" sz="2400"/>
              <a:t>With all the knowledge we have and the guidance of Celebal Technologies and Mentor , We  have successfully completed this project and learned a lot</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